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76" r:id="rId10"/>
    <p:sldId id="277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6257588" cy="12188825"/>
  <p:notesSz cx="6858000" cy="9144000"/>
  <p:defaultTextStyle>
    <a:defPPr>
      <a:defRPr lang="en-US"/>
    </a:defPPr>
    <a:lvl1pPr marL="0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2719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25437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38156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50875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63594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76312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689031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01750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9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nszelová Hana" initials="BH" lastIdx="0" clrIdx="0">
    <p:extLst>
      <p:ext uri="{19B8F6BF-5375-455C-9EA6-DF929625EA0E}">
        <p15:presenceInfo xmlns:p15="http://schemas.microsoft.com/office/powerpoint/2012/main" userId="S-1-5-21-776561741-220523388-1801674531-76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2C"/>
    <a:srgbClr val="004D7E"/>
    <a:srgbClr val="40B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2" autoAdjust="0"/>
    <p:restoredTop sz="96318" autoAdjust="0"/>
  </p:normalViewPr>
  <p:slideViewPr>
    <p:cSldViewPr snapToObjects="1">
      <p:cViewPr varScale="1">
        <p:scale>
          <a:sx n="74" d="100"/>
          <a:sy n="74" d="100"/>
        </p:scale>
        <p:origin x="876" y="90"/>
      </p:cViewPr>
      <p:guideLst>
        <p:guide orient="horz" pos="3839"/>
        <p:guide pos="5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D55DA-92E7-4B9A-BAF4-C89923A2DCC4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EF444-9C0F-4C31-8FA1-1CF88BB87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285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120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970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0945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8201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6646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616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8265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4933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4591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64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486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471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592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655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128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499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430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48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19319" y="5615237"/>
            <a:ext cx="13818950" cy="707775"/>
          </a:xfrm>
          <a:prstGeom prst="rect">
            <a:avLst/>
          </a:prstGeom>
        </p:spPr>
        <p:txBody>
          <a:bodyPr lIns="162544" tIns="81272" rIns="162544" bIns="81272"/>
          <a:lstStyle>
            <a:lvl1pPr>
              <a:defRPr sz="4340" b="1" cap="all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Úřad</a:t>
            </a:r>
            <a:r>
              <a:rPr lang="en-US" dirty="0"/>
              <a:t> pro </a:t>
            </a:r>
            <a:r>
              <a:rPr lang="en-US" dirty="0" err="1"/>
              <a:t>ochranu</a:t>
            </a:r>
            <a:r>
              <a:rPr lang="en-US" dirty="0"/>
              <a:t> </a:t>
            </a:r>
            <a:r>
              <a:rPr lang="en-US" dirty="0" err="1"/>
              <a:t>hospodářské</a:t>
            </a:r>
            <a:r>
              <a:rPr lang="en-US" dirty="0"/>
              <a:t> </a:t>
            </a:r>
            <a:r>
              <a:rPr lang="en-US" dirty="0" err="1"/>
              <a:t>soutěže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319" y="6323012"/>
            <a:ext cx="13818950" cy="1752600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 algn="ctr">
              <a:buNone/>
              <a:defRPr sz="4300" b="1" i="0" cap="all">
                <a:solidFill>
                  <a:srgbClr val="40B4E5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Klikněte a změňte podnadpis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činnosti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0" y="912812"/>
            <a:ext cx="14631829" cy="14478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300" b="1" i="0" cap="none">
                <a:solidFill>
                  <a:srgbClr val="004D7E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</a:t>
            </a:r>
            <a:r>
              <a:rPr lang="cs-CZ" dirty="0"/>
              <a:t>likněte a změňte nadpis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812879" y="2360612"/>
            <a:ext cx="14631830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 typeface="Wingdings" charset="2"/>
              <a:buChar char="§"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změnte text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činnosti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0" y="912812"/>
            <a:ext cx="14631829" cy="14478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300" b="1" i="0" cap="none">
                <a:solidFill>
                  <a:srgbClr val="004D7E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</a:t>
            </a:r>
            <a:r>
              <a:rPr lang="cs-CZ" dirty="0"/>
              <a:t>likněte a změňte nadpis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8281193" y="2360612"/>
            <a:ext cx="7163515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 typeface="Wingdings" charset="2"/>
              <a:buChar char="§"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812879" y="2360612"/>
            <a:ext cx="7163515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Tx/>
              <a:buNone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činnosti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0" y="912812"/>
            <a:ext cx="14631829" cy="14478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300" b="1" i="0" cap="none">
                <a:solidFill>
                  <a:srgbClr val="004D7E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</a:t>
            </a:r>
            <a:r>
              <a:rPr lang="cs-CZ" dirty="0"/>
              <a:t>likněte a změňte nadpis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812879" y="7847013"/>
            <a:ext cx="7163515" cy="213359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Tx/>
              <a:buNone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8281194" y="7847013"/>
            <a:ext cx="7163515" cy="213359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Tx/>
              <a:buNone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812881" y="2589213"/>
            <a:ext cx="7163514" cy="5029200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>
              <a:buNone/>
              <a:defRPr sz="5700"/>
            </a:lvl1pPr>
            <a:lvl2pPr marL="812719" indent="0">
              <a:buNone/>
              <a:defRPr sz="5000"/>
            </a:lvl2pPr>
            <a:lvl3pPr marL="1625437" indent="0">
              <a:buNone/>
              <a:defRPr sz="4300"/>
            </a:lvl3pPr>
            <a:lvl4pPr marL="2438156" indent="0">
              <a:buNone/>
              <a:defRPr sz="3600"/>
            </a:lvl4pPr>
            <a:lvl5pPr marL="3250875" indent="0">
              <a:buNone/>
              <a:defRPr sz="3600"/>
            </a:lvl5pPr>
            <a:lvl6pPr marL="4063594" indent="0">
              <a:buNone/>
              <a:defRPr sz="3600"/>
            </a:lvl6pPr>
            <a:lvl7pPr marL="4876312" indent="0">
              <a:buNone/>
              <a:defRPr sz="3600"/>
            </a:lvl7pPr>
            <a:lvl8pPr marL="5689031" indent="0">
              <a:buNone/>
              <a:defRPr sz="3600"/>
            </a:lvl8pPr>
            <a:lvl9pPr marL="6501750" indent="0">
              <a:buNone/>
              <a:defRPr sz="3600"/>
            </a:lvl9pPr>
          </a:lstStyle>
          <a:p>
            <a:r>
              <a:rPr lang="en-US" dirty="0" err="1"/>
              <a:t>Obrázek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8281194" y="2589213"/>
            <a:ext cx="7163514" cy="5029200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>
              <a:buNone/>
              <a:defRPr sz="5700"/>
            </a:lvl1pPr>
            <a:lvl2pPr marL="812719" indent="0">
              <a:buNone/>
              <a:defRPr sz="5000"/>
            </a:lvl2pPr>
            <a:lvl3pPr marL="1625437" indent="0">
              <a:buNone/>
              <a:defRPr sz="4300"/>
            </a:lvl3pPr>
            <a:lvl4pPr marL="2438156" indent="0">
              <a:buNone/>
              <a:defRPr sz="3600"/>
            </a:lvl4pPr>
            <a:lvl5pPr marL="3250875" indent="0">
              <a:buNone/>
              <a:defRPr sz="3600"/>
            </a:lvl5pPr>
            <a:lvl6pPr marL="4063594" indent="0">
              <a:buNone/>
              <a:defRPr sz="3600"/>
            </a:lvl6pPr>
            <a:lvl7pPr marL="4876312" indent="0">
              <a:buNone/>
              <a:defRPr sz="3600"/>
            </a:lvl7pPr>
            <a:lvl8pPr marL="5689031" indent="0">
              <a:buNone/>
              <a:defRPr sz="3600"/>
            </a:lvl8pPr>
            <a:lvl9pPr marL="6501750" indent="0">
              <a:buNone/>
              <a:defRPr sz="3600"/>
            </a:lvl9pPr>
          </a:lstStyle>
          <a:p>
            <a:r>
              <a:rPr lang="en-US" dirty="0" err="1"/>
              <a:t>Obrázek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činnosti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0" y="0"/>
            <a:ext cx="16257588" cy="9980612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>
              <a:buNone/>
              <a:defRPr sz="5700"/>
            </a:lvl1pPr>
            <a:lvl2pPr marL="812719" indent="0">
              <a:buNone/>
              <a:defRPr sz="5000"/>
            </a:lvl2pPr>
            <a:lvl3pPr marL="1625437" indent="0">
              <a:buNone/>
              <a:defRPr sz="4300"/>
            </a:lvl3pPr>
            <a:lvl4pPr marL="2438156" indent="0">
              <a:buNone/>
              <a:defRPr sz="3600"/>
            </a:lvl4pPr>
            <a:lvl5pPr marL="3250875" indent="0">
              <a:buNone/>
              <a:defRPr sz="3600"/>
            </a:lvl5pPr>
            <a:lvl6pPr marL="4063594" indent="0">
              <a:buNone/>
              <a:defRPr sz="3600"/>
            </a:lvl6pPr>
            <a:lvl7pPr marL="4876312" indent="0">
              <a:buNone/>
              <a:defRPr sz="3600"/>
            </a:lvl7pPr>
            <a:lvl8pPr marL="5689031" indent="0">
              <a:buNone/>
              <a:defRPr sz="3600"/>
            </a:lvl8pPr>
            <a:lvl9pPr marL="6501750" indent="0">
              <a:buNone/>
              <a:defRPr sz="3600"/>
            </a:lvl9pPr>
          </a:lstStyle>
          <a:p>
            <a:r>
              <a:rPr lang="en-US" dirty="0" err="1"/>
              <a:t>Obrázek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 prezentace-01.pn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1714"/>
            <a:ext cx="16257588" cy="121853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7" r:id="rId5"/>
  </p:sldLayoutIdLst>
  <p:txStyles>
    <p:titleStyle>
      <a:lvl1pPr algn="ctr" defTabSz="812719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9539" indent="-609539" algn="l" defTabSz="812719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0668" indent="-507949" algn="l" defTabSz="812719" rtl="0" eaLnBrk="1" latinLnBrk="0" hangingPunct="1">
        <a:spcBef>
          <a:spcPct val="20000"/>
        </a:spcBef>
        <a:buFont typeface="Arial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797" indent="-406359" algn="l" defTabSz="812719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44516" indent="-406359" algn="l" defTabSz="812719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34" indent="-406359" algn="l" defTabSz="812719" rtl="0" eaLnBrk="1" latinLnBrk="0" hangingPunct="1">
        <a:spcBef>
          <a:spcPct val="20000"/>
        </a:spcBef>
        <a:buFont typeface="Arial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69953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672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390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109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19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437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156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0875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594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312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031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1750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3" y="1575949"/>
            <a:ext cx="14347685" cy="3492361"/>
          </a:xfrm>
        </p:spPr>
        <p:txBody>
          <a:bodyPr/>
          <a:lstStyle/>
          <a:p>
            <a:endParaRPr lang="cs-CZ" sz="5400" dirty="0">
              <a:latin typeface="+mj-lt"/>
            </a:endParaRPr>
          </a:p>
          <a:p>
            <a:endParaRPr lang="cs-CZ" sz="5400" dirty="0">
              <a:latin typeface="+mj-lt"/>
            </a:endParaRPr>
          </a:p>
          <a:p>
            <a:r>
              <a:rPr lang="cs-CZ" sz="5400" dirty="0">
                <a:latin typeface="+mj-lt"/>
              </a:rPr>
              <a:t>Veřejné zakázky ve zdravotnictví</a:t>
            </a:r>
            <a:endParaRPr lang="cs-CZ" sz="5400" cap="none" dirty="0">
              <a:latin typeface="+mj-lt"/>
              <a:cs typeface="Calibri" panose="020F0502020204030204" pitchFamily="34" charset="0"/>
            </a:endParaRPr>
          </a:p>
          <a:p>
            <a:endParaRPr lang="cs-CZ" sz="5400" cap="none" dirty="0">
              <a:latin typeface="+mj-lt"/>
              <a:cs typeface="Calibri" panose="020F0502020204030204" pitchFamily="34" charset="0"/>
            </a:endParaRPr>
          </a:p>
          <a:p>
            <a:endParaRPr lang="cs-CZ" sz="5400" cap="none" dirty="0">
              <a:latin typeface="+mj-lt"/>
              <a:cs typeface="Calibri" panose="020F0502020204030204" pitchFamily="34" charset="0"/>
            </a:endParaRPr>
          </a:p>
          <a:p>
            <a:endParaRPr lang="cs-CZ" sz="4000" cap="none" dirty="0">
              <a:solidFill>
                <a:srgbClr val="004D7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4000" cap="none" dirty="0">
                <a:solidFill>
                  <a:srgbClr val="004D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Iveta Pospíšilíková</a:t>
            </a:r>
          </a:p>
          <a:p>
            <a:r>
              <a:rPr lang="cs-CZ" sz="3200" b="0" cap="none" dirty="0">
                <a:solidFill>
                  <a:srgbClr val="004D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Úřad pro ochranu hospodářské soutěže,</a:t>
            </a:r>
          </a:p>
          <a:p>
            <a:r>
              <a:rPr lang="cs-CZ" sz="3200" b="0" cap="none" dirty="0">
                <a:solidFill>
                  <a:srgbClr val="004D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ředitelka Odboru druhostupňového rozhodování </a:t>
            </a:r>
            <a:endParaRPr lang="en-US" sz="3200" b="0" cap="none" dirty="0">
              <a:solidFill>
                <a:srgbClr val="004D7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R0166/2020 (Nemocnice Pardubického kraje) </a:t>
            </a:r>
            <a:r>
              <a:rPr lang="cs-CZ" dirty="0">
                <a:cs typeface="Calibri" panose="020F0502020204030204" pitchFamily="34" charset="0"/>
              </a:rPr>
              <a:t>a 30 </a:t>
            </a:r>
            <a:r>
              <a:rPr lang="cs-CZ" dirty="0" err="1">
                <a:cs typeface="Calibri" panose="020F0502020204030204" pitchFamily="34" charset="0"/>
              </a:rPr>
              <a:t>Af</a:t>
            </a:r>
            <a:r>
              <a:rPr lang="cs-CZ" dirty="0">
                <a:cs typeface="Calibri" panose="020F0502020204030204" pitchFamily="34" charset="0"/>
              </a:rPr>
              <a:t> 66/2020</a:t>
            </a:r>
            <a:endParaRPr lang="cs-CZ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000"/>
              </a:spcBef>
            </a:pPr>
            <a:r>
              <a:rPr lang="cs-CZ" sz="3400" b="0" dirty="0"/>
              <a:t>Pokud zadavatel stanovil požadavek znázornění těla, je postava tím nejméně detailním požadavkem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Soud v navazujícím rozsudku uvedl, že zadávací dokumentace umožňovala dvojí výklad, který jde k tíži zadavatele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Soud sice zrušil tuto část rozhodnutí, ale nekonstatoval protiprávnost vyloučení navrhovatele. Přezkoumával pouze část rozhodnutí o vyloučení zkoumanou Úřadem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Zadavatel uzavřel smlouvu, proto už nebylo možné se dál vyloučením navrhovatele zabývat</a:t>
            </a:r>
          </a:p>
        </p:txBody>
      </p:sp>
    </p:spTree>
    <p:extLst>
      <p:ext uri="{BB962C8B-B14F-4D97-AF65-F5344CB8AC3E}">
        <p14:creationId xmlns:p14="http://schemas.microsoft.com/office/powerpoint/2010/main" val="105683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75253" y="5370512"/>
            <a:ext cx="17008093" cy="1447800"/>
          </a:xfrm>
        </p:spPr>
        <p:txBody>
          <a:bodyPr/>
          <a:lstStyle/>
          <a:p>
            <a:pPr algn="ctr"/>
            <a:r>
              <a:rPr lang="cs-CZ" dirty="0">
                <a:latin typeface="+mj-lt"/>
                <a:cs typeface="Calibri" panose="020F0502020204030204" pitchFamily="34" charset="0"/>
              </a:rPr>
              <a:t>Veřejné zakázky v oblasti zdravotnických prostředků</a:t>
            </a:r>
          </a:p>
        </p:txBody>
      </p:sp>
    </p:spTree>
    <p:extLst>
      <p:ext uri="{BB962C8B-B14F-4D97-AF65-F5344CB8AC3E}">
        <p14:creationId xmlns:p14="http://schemas.microsoft.com/office/powerpoint/2010/main" val="2494760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R0062/2018 (FN Hradec Králové) a 62 </a:t>
            </a:r>
            <a:r>
              <a:rPr lang="cs-CZ" dirty="0" err="1">
                <a:latin typeface="+mj-lt"/>
                <a:cs typeface="Calibri" panose="020F0502020204030204" pitchFamily="34" charset="0"/>
              </a:rPr>
              <a:t>Af</a:t>
            </a:r>
            <a:r>
              <a:rPr lang="cs-CZ" dirty="0">
                <a:latin typeface="+mj-lt"/>
                <a:cs typeface="Calibri" panose="020F0502020204030204" pitchFamily="34" charset="0"/>
              </a:rPr>
              <a:t> 76/2018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000"/>
              </a:spcBef>
            </a:pPr>
            <a:r>
              <a:rPr lang="cs-CZ" sz="3400" b="0" dirty="0"/>
              <a:t>Obnova infuzní techniky; Předmět plnění: dodávka infuzních pump, dávkovačů, dokovacích stanic a příslušenství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Námitka nepřiměřenosti požadavku na zajištění alespoň 4 výrobců spotřebního materiálů po dobu trvání záruční lhůty a pozáručního servisu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Jde o minimalizaci rizika výpadků dodávek spotřebního materiálu v důsledku závislosti na jediném dodavateli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Na trhu existují přístroje, které nevylučují použití dle výrobců, ale pouze dle parametrů. Existuje dostatek výrobců zaměnitelného materiálů stejných parametrů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Je možné se vyvinit, pokud dodavatel nemohl zajistit naplnění podmínky nikoliv vlastní vinou či vinou výrobce při vynaložení přiměřeného úsilí</a:t>
            </a:r>
          </a:p>
        </p:txBody>
      </p:sp>
    </p:spTree>
    <p:extLst>
      <p:ext uri="{BB962C8B-B14F-4D97-AF65-F5344CB8AC3E}">
        <p14:creationId xmlns:p14="http://schemas.microsoft.com/office/powerpoint/2010/main" val="3032997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R0062/2018 (FN Hradec Králové)</a:t>
            </a:r>
            <a:r>
              <a:rPr lang="cs-CZ" dirty="0">
                <a:cs typeface="Calibri" panose="020F0502020204030204" pitchFamily="34" charset="0"/>
              </a:rPr>
              <a:t> a 62 </a:t>
            </a:r>
            <a:r>
              <a:rPr lang="cs-CZ" dirty="0" err="1">
                <a:cs typeface="Calibri" panose="020F0502020204030204" pitchFamily="34" charset="0"/>
              </a:rPr>
              <a:t>Af</a:t>
            </a:r>
            <a:r>
              <a:rPr lang="cs-CZ" dirty="0">
                <a:cs typeface="Calibri" panose="020F0502020204030204" pitchFamily="34" charset="0"/>
              </a:rPr>
              <a:t> 76/2018</a:t>
            </a:r>
            <a:endParaRPr lang="cs-CZ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3400" b="0" dirty="0"/>
              <a:t>Životnost poptávané infuzní techniky dosahuje více než dvaceti let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Infuzní technika ke svému řádnému provozu vyžaduje spotřební materiál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Požadavek na garanci kompatibility po dobu 120 měsíců (10 let) není z tohoto pohledu požadavkem nepřiměřeným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Tím spíše nemohou být dány pochybnosti o jeho přiměřenosti (je-li tento požadavek limitován garancí čtyř výrobců) v situaci, kdy spotřební materiál na českém trhu nabízí nejméně jedenáct výrobců včetně žalobce</a:t>
            </a:r>
          </a:p>
        </p:txBody>
      </p:sp>
    </p:spTree>
    <p:extLst>
      <p:ext uri="{BB962C8B-B14F-4D97-AF65-F5344CB8AC3E}">
        <p14:creationId xmlns:p14="http://schemas.microsoft.com/office/powerpoint/2010/main" val="412644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R0007/2023 (Uherskohradišťská nemocnice)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600"/>
              </a:spcBef>
            </a:pPr>
            <a:r>
              <a:rPr lang="cs-CZ" sz="3400" b="0" dirty="0"/>
              <a:t>Dodávky odběrových souprav pro odběry plné krve včetně bezplatné výpůjčky automatických lisů na zpracování krve a odběrových míchacích vah; Předmět plnění: dodávky odběrových souprav pro odběr krve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Dodávky měly být realizovány na základě písemných/telefonických objednávek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Námitka, že mělo být zadáváno formou rámcové dohody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O rámcovou dohodu by jít skutečně mohlo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Zde jde o specifickou smlouvu vykazující rámcové prvky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Závazek dodavatele dodat na výzvu plnění (v předem ujednaném předpokládaném rozsahu); zajištěno smluvní pokutou</a:t>
            </a:r>
          </a:p>
        </p:txBody>
      </p:sp>
    </p:spTree>
    <p:extLst>
      <p:ext uri="{BB962C8B-B14F-4D97-AF65-F5344CB8AC3E}">
        <p14:creationId xmlns:p14="http://schemas.microsoft.com/office/powerpoint/2010/main" val="2720722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R0007/2023 (Uherskohradišťská nemocnice)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3400" b="0" dirty="0"/>
              <a:t>Rámcová dohoda obecně předpokládá další projev vůle – uzavření dílčí smlouvy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To, že bylo plnění určeno jako předpokládané s výhradou nižšího/vyššího odběru, nevylučuje zadávání VZ smlouvou o dodávce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Bezplatná výpůjčka zdravotnických přístrojů nenaplňuje znaky VZ, jde o smíšenou zakázku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endParaRPr lang="cs-CZ" sz="3400" b="0" dirty="0"/>
          </a:p>
        </p:txBody>
      </p:sp>
    </p:spTree>
    <p:extLst>
      <p:ext uri="{BB962C8B-B14F-4D97-AF65-F5344CB8AC3E}">
        <p14:creationId xmlns:p14="http://schemas.microsoft.com/office/powerpoint/2010/main" val="2347454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75253" y="5370512"/>
            <a:ext cx="17008093" cy="1447800"/>
          </a:xfrm>
        </p:spPr>
        <p:txBody>
          <a:bodyPr/>
          <a:lstStyle/>
          <a:p>
            <a:pPr algn="ctr"/>
            <a:r>
              <a:rPr lang="cs-CZ" dirty="0">
                <a:latin typeface="+mj-lt"/>
                <a:cs typeface="Calibri" panose="020F0502020204030204" pitchFamily="34" charset="0"/>
              </a:rPr>
              <a:t>Veřejné zakázky v oblasti léčiv a diagnostik</a:t>
            </a:r>
          </a:p>
        </p:txBody>
      </p:sp>
    </p:spTree>
    <p:extLst>
      <p:ext uri="{BB962C8B-B14F-4D97-AF65-F5344CB8AC3E}">
        <p14:creationId xmlns:p14="http://schemas.microsoft.com/office/powerpoint/2010/main" val="2411603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R0095/2022 (Úrazová nemocnice  v Brně)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600"/>
              </a:spcBef>
            </a:pPr>
            <a:r>
              <a:rPr lang="cs-CZ" sz="3400" b="0" dirty="0"/>
              <a:t>Rámcové kupní smlouvy o dodávkách zboží a jednotlivé objednávky léků; Předmět plnění: nákup léků od FNUSA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Léčiva měla být získávána postupem v zadávacím řízení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Horizontální spolupráce umožňuje plnit úkoly ve veřejném zájmu, zadavatelé svým podílem zastoupí externí dodavatele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Za takovou spolupráci nelze považovat případy, kdy jeden zadavatel deleguje výkon činnosti na jiného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Spolupráce vyžaduje vyšší zapojení jednotlivých zadavatelů, ne vztah, kdy jeden plní a druhý platí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Nebyl prokázán žádný koncepční cíl, na jehož dosavadní by se oba podíleli</a:t>
            </a:r>
          </a:p>
        </p:txBody>
      </p:sp>
    </p:spTree>
    <p:extLst>
      <p:ext uri="{BB962C8B-B14F-4D97-AF65-F5344CB8AC3E}">
        <p14:creationId xmlns:p14="http://schemas.microsoft.com/office/powerpoint/2010/main" val="2247113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Metodika Úřadu k nákupu léku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600"/>
              </a:spcBef>
            </a:pPr>
            <a:r>
              <a:rPr lang="cs-CZ" sz="3400" b="0" dirty="0"/>
              <a:t>Nákup léků je VZ na dodávky, je nutné postupovat v zadávacím řízení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Výjimky: VZMR, zakázky v rámci RD, DNS (u obou je ale nutné nejprve zadat, zavést v zadávacím řízení), nákup centrálního zadavatele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Jde o VZ pravidelné povahy – stanovení předpokládané hodnoty podle § 19 odst. 1 a 2 ZZVZ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Výjimku podle § 19 odst. 3 ZZVZ nelze při nákupu léků prakticky uplatnit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Dodávkami stejného druhu podle § 19 odst. 1 ZZVZ jsou úhrady za všechny léčivé přípravky (třeba i různých obchodních značek) zařazené do jedné ATC skupiny na nejnižší (páté) úrovni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Nejde o dogma, ale o aktuální přístup Úřadu. Zadavatel riziko eliminuje zadáváním v nadlimitním režimu – např. v DNS</a:t>
            </a:r>
          </a:p>
        </p:txBody>
      </p:sp>
    </p:spTree>
    <p:extLst>
      <p:ext uri="{BB962C8B-B14F-4D97-AF65-F5344CB8AC3E}">
        <p14:creationId xmlns:p14="http://schemas.microsoft.com/office/powerpoint/2010/main" val="2217386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Metodika Úřadu k nákupu léku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600"/>
              </a:spcBef>
            </a:pPr>
            <a:r>
              <a:rPr lang="cs-CZ" sz="3400" b="0" dirty="0"/>
              <a:t>Zadavatel by měl léčivý přípravek vymezit obecně, aby umožnil co nejširší soutěž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Není vyloučen odkaz na konkrétní lék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V takovém případě zadavatele tíží důkazní břemeno, že jeho postup odůvodněn legitimními potřebami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Jako nejvhodnější i s ohledem na rychlost se pro nákup léčivých přípravků jeví DNS – pro dlouhodobost, otevřenost a flexibilitu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Lze také zkrátit minimální 10denní lhůtu pro </a:t>
            </a:r>
            <a:r>
              <a:rPr lang="cs-CZ" sz="3400" b="0"/>
              <a:t>podání nabídek</a:t>
            </a:r>
            <a:endParaRPr lang="cs-CZ" sz="3400" b="0" dirty="0"/>
          </a:p>
        </p:txBody>
      </p:sp>
    </p:spTree>
    <p:extLst>
      <p:ext uri="{BB962C8B-B14F-4D97-AF65-F5344CB8AC3E}">
        <p14:creationId xmlns:p14="http://schemas.microsoft.com/office/powerpoint/2010/main" val="367214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75253" y="5370512"/>
            <a:ext cx="17008093" cy="1447800"/>
          </a:xfrm>
        </p:spPr>
        <p:txBody>
          <a:bodyPr/>
          <a:lstStyle/>
          <a:p>
            <a:pPr algn="ctr"/>
            <a:r>
              <a:rPr lang="cs-CZ" dirty="0">
                <a:latin typeface="+mj-lt"/>
                <a:cs typeface="Calibri" panose="020F0502020204030204" pitchFamily="34" charset="0"/>
              </a:rPr>
              <a:t>Jaká bude budoucnost u stavebních investic</a:t>
            </a:r>
          </a:p>
        </p:txBody>
      </p:sp>
    </p:spTree>
    <p:extLst>
      <p:ext uri="{BB962C8B-B14F-4D97-AF65-F5344CB8AC3E}">
        <p14:creationId xmlns:p14="http://schemas.microsoft.com/office/powerpoint/2010/main" val="4065552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R0112/2022 (FN Ostrava)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3400" b="0" dirty="0"/>
              <a:t>Snížení energetické náročnosti lůžkového bloku FN Ostrava – Rekonstrukce fasády a střechy; Předmět plnění: rekonstrukce části nemocnice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Zadavatel stanovil termín zahájení prací tak, že vyzve zhotovitele k převzetí staveniště ve lhůtě 6 měsíců od podpisu smlouvy. Ten do 10 dnů od převzetí výzvy převezme stanoviště a začíná běžet lhůta k plnění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Není nepřiměřené, nejde o libovůli. Reflektuje specifika provádění prací na lůžkovém pavilonu nemocnice při zachování provozu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Je nutné přesvědčivě odůvodnit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Představuje komplikaci, profesionálové ale musí vyhodnotit své riziko</a:t>
            </a:r>
          </a:p>
        </p:txBody>
      </p:sp>
    </p:spTree>
    <p:extLst>
      <p:ext uri="{BB962C8B-B14F-4D97-AF65-F5344CB8AC3E}">
        <p14:creationId xmlns:p14="http://schemas.microsoft.com/office/powerpoint/2010/main" val="4101141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R0210/2020 (FN Olomouc a Thomayerova nemocnice)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3400" b="0" dirty="0"/>
              <a:t>FN Olomouc - obměna 3 ks lineárních urychlovačů a Thomayerova nemocnice - obměna 2 ks lineárních urychlovačů - Sdružený nákup II; Předmět plnění: obměna urychlovačů (ve FN včetně CT simulátoru) včetně služeb a stavebních prací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Námitka neoprávněného spojení stavebních prací a dodávky přístrojů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Zadavatel zdůvodnil provázanost částí předmětu VZ. Typ CT simulátoru i podoba stavebních prací závisí na typu lineárního urychlovače.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Zadavatel akcentoval funkčnost celého procesu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Samostatné zadávání by bylo spojeno s neúměrnou zátěží pro zadavatele z hlediska koordinace, času a rizika vadného plnění</a:t>
            </a:r>
          </a:p>
        </p:txBody>
      </p:sp>
    </p:spTree>
    <p:extLst>
      <p:ext uri="{BB962C8B-B14F-4D97-AF65-F5344CB8AC3E}">
        <p14:creationId xmlns:p14="http://schemas.microsoft.com/office/powerpoint/2010/main" val="18094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6835" y="5370512"/>
            <a:ext cx="15423917" cy="1447800"/>
          </a:xfrm>
        </p:spPr>
        <p:txBody>
          <a:bodyPr/>
          <a:lstStyle/>
          <a:p>
            <a:pPr algn="ctr"/>
            <a:r>
              <a:rPr lang="cs-CZ" dirty="0">
                <a:latin typeface="+mj-lt"/>
                <a:cs typeface="Calibri" panose="020F0502020204030204" pitchFamily="34" charset="0"/>
              </a:rPr>
              <a:t>Problematika VZ vs. IT (vendor </a:t>
            </a:r>
            <a:r>
              <a:rPr lang="cs-CZ" dirty="0" err="1">
                <a:latin typeface="+mj-lt"/>
                <a:cs typeface="Calibri" panose="020F0502020204030204" pitchFamily="34" charset="0"/>
              </a:rPr>
              <a:t>lock</a:t>
            </a:r>
            <a:r>
              <a:rPr lang="cs-CZ" dirty="0">
                <a:latin typeface="+mj-lt"/>
                <a:cs typeface="Calibri" panose="020F0502020204030204" pitchFamily="34" charset="0"/>
              </a:rPr>
              <a:t>-in, popř. další úskalí v IT oblasti)</a:t>
            </a:r>
          </a:p>
        </p:txBody>
      </p:sp>
    </p:spTree>
    <p:extLst>
      <p:ext uri="{BB962C8B-B14F-4D97-AF65-F5344CB8AC3E}">
        <p14:creationId xmlns:p14="http://schemas.microsoft.com/office/powerpoint/2010/main" val="1663856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R0043/2021 (Dětská nemocnice Ostrava)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3300" b="0" dirty="0"/>
              <a:t>Informační systémy pro Městskou nemocnici Ostrava, p. o.; Předmět plnění:  modernizace a rozšíření funkcionalit nemocničního informačního systému (NIS)</a:t>
            </a:r>
          </a:p>
          <a:p>
            <a:pPr algn="just">
              <a:spcBef>
                <a:spcPts val="600"/>
              </a:spcBef>
            </a:pPr>
            <a:endParaRPr lang="cs-CZ" sz="3300" b="0" dirty="0"/>
          </a:p>
          <a:p>
            <a:pPr algn="just">
              <a:spcBef>
                <a:spcPts val="600"/>
              </a:spcBef>
            </a:pPr>
            <a:r>
              <a:rPr lang="cs-CZ" sz="3300" b="0" dirty="0"/>
              <a:t>Z rozsudku KS v Brně č. j. 30 </a:t>
            </a:r>
            <a:r>
              <a:rPr lang="cs-CZ" sz="3300" b="0" dirty="0" err="1"/>
              <a:t>Af</a:t>
            </a:r>
            <a:r>
              <a:rPr lang="cs-CZ" sz="3300" b="0" dirty="0"/>
              <a:t> 37/2020 – 720 ze dne 27. 1. 2021 vyplývá nezákonnost požadavku na počet lůžek v rámci NIS</a:t>
            </a:r>
          </a:p>
          <a:p>
            <a:pPr algn="just">
              <a:spcBef>
                <a:spcPts val="600"/>
              </a:spcBef>
            </a:pPr>
            <a:endParaRPr lang="cs-CZ" sz="3300" b="0" dirty="0"/>
          </a:p>
          <a:p>
            <a:pPr algn="just">
              <a:spcBef>
                <a:spcPts val="600"/>
              </a:spcBef>
            </a:pPr>
            <a:r>
              <a:rPr lang="cs-CZ" sz="3300" b="0" dirty="0"/>
              <a:t>I pokud je posuzována reference, ne zadávací podmínka, je nutné limitovat její vliv a vykládat extenzivně</a:t>
            </a:r>
          </a:p>
          <a:p>
            <a:pPr algn="just">
              <a:spcBef>
                <a:spcPts val="600"/>
              </a:spcBef>
            </a:pPr>
            <a:endParaRPr lang="cs-CZ" sz="3300" b="0" dirty="0"/>
          </a:p>
          <a:p>
            <a:pPr algn="just">
              <a:spcBef>
                <a:spcPts val="600"/>
              </a:spcBef>
            </a:pPr>
            <a:r>
              <a:rPr lang="cs-CZ" sz="3300" b="0" dirty="0"/>
              <a:t>Více lůžek neznamená automaticky více specializací. Pokud chtěl zadavatel ověřit více specializací, měl je vyjmenovat</a:t>
            </a:r>
          </a:p>
          <a:p>
            <a:pPr algn="just">
              <a:spcBef>
                <a:spcPts val="600"/>
              </a:spcBef>
            </a:pPr>
            <a:endParaRPr lang="cs-CZ" sz="3300" b="0" dirty="0"/>
          </a:p>
          <a:p>
            <a:pPr algn="just">
              <a:spcBef>
                <a:spcPts val="600"/>
              </a:spcBef>
            </a:pPr>
            <a:r>
              <a:rPr lang="cs-CZ" sz="3300" b="0" dirty="0"/>
              <a:t>Jako splňující počet lůžek musí být posouzen i NIS, který je provozován ve více zařízeních, pokud je provázaný a tvoří jeden celek, a to i pokud jde o samostatné právnické osoby</a:t>
            </a:r>
          </a:p>
        </p:txBody>
      </p:sp>
    </p:spTree>
    <p:extLst>
      <p:ext uri="{BB962C8B-B14F-4D97-AF65-F5344CB8AC3E}">
        <p14:creationId xmlns:p14="http://schemas.microsoft.com/office/powerpoint/2010/main" val="2299046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R0044/2022 (VFN v Praze)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3400" b="0" dirty="0"/>
              <a:t>Technologie pro běh NIS a zajištění funkční systémové integrace; Předmět plnění: nákup licencované technologie pro běh NIS „Zlatokop“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NIS vyvinul IKEM, nemocnice si pro jeho běh musely nakoupit licence pro integrační platformu </a:t>
            </a:r>
            <a:r>
              <a:rPr lang="cs-CZ" sz="3400" b="0" dirty="0" err="1"/>
              <a:t>InterSystems</a:t>
            </a:r>
            <a:r>
              <a:rPr lang="cs-CZ" sz="3400" b="0" dirty="0"/>
              <a:t>. Zadavatel si v PTK ověřil existenci soutěže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Námitka exkluzivity dodavatele </a:t>
            </a:r>
            <a:r>
              <a:rPr lang="cs-CZ" sz="3400" b="0" dirty="0" err="1"/>
              <a:t>InterSystems</a:t>
            </a:r>
            <a:r>
              <a:rPr lang="cs-CZ" sz="3400" b="0" dirty="0"/>
              <a:t>, dodávky jen s jeho souhlasem. Zadavatel měl umožnit konkurenci mezi NIS „Zlatokop“ vč. Integrační platformy a jinými NIS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2 fáze nákupu – 1. NIS „Zlatokop“ zdarma, 2. integrační platforma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Jde o jeden funkční celek </a:t>
            </a:r>
          </a:p>
        </p:txBody>
      </p:sp>
    </p:spTree>
    <p:extLst>
      <p:ext uri="{BB962C8B-B14F-4D97-AF65-F5344CB8AC3E}">
        <p14:creationId xmlns:p14="http://schemas.microsoft.com/office/powerpoint/2010/main" val="2050440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R0044/2022 (VFN v Praze)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000"/>
              </a:spcBef>
            </a:pPr>
            <a:r>
              <a:rPr lang="cs-CZ" sz="3400" b="0" dirty="0"/>
              <a:t>Zadavatel svým postupem vyloučil všechny dodavatele NIS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Sice poptává jen licence, ty ale nejsou volně dostupné, hospodářská soutěž je proto omezena či vyloučena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Ani horizontální spolupráce (tak se jeví spolupráce s IKEM) nesmí připustit zvýhodnění určitého dodavatele – produkt </a:t>
            </a:r>
            <a:r>
              <a:rPr lang="cs-CZ" sz="3400" b="0" dirty="0" err="1"/>
              <a:t>InterSystems</a:t>
            </a:r>
            <a:r>
              <a:rPr lang="cs-CZ" sz="3400" b="0" dirty="0"/>
              <a:t> (</a:t>
            </a:r>
            <a:r>
              <a:rPr lang="pl-PL" sz="3400" b="0" dirty="0"/>
              <a:t>C-796/18 ze dne 28. 5. 2020)</a:t>
            </a:r>
            <a:endParaRPr lang="cs-CZ" sz="3400" b="0" dirty="0"/>
          </a:p>
          <a:p>
            <a:pPr algn="just">
              <a:spcBef>
                <a:spcPts val="3000"/>
              </a:spcBef>
            </a:pPr>
            <a:r>
              <a:rPr lang="cs-CZ" sz="3400" b="0" dirty="0"/>
              <a:t>Zadavatel je povinen zajistit hospodářskou soutěž alespoň v některé z fází k získání NIS.</a:t>
            </a:r>
          </a:p>
          <a:p>
            <a:pPr lvl="1" algn="just">
              <a:spcBef>
                <a:spcPts val="600"/>
              </a:spcBef>
            </a:pPr>
            <a:r>
              <a:rPr lang="cs-CZ" sz="3000" b="0" dirty="0"/>
              <a:t>Existence soutěže o licence,</a:t>
            </a:r>
          </a:p>
          <a:p>
            <a:pPr lvl="1" algn="just">
              <a:spcBef>
                <a:spcPts val="600"/>
              </a:spcBef>
            </a:pPr>
            <a:r>
              <a:rPr lang="cs-CZ" sz="3000" b="0" dirty="0"/>
              <a:t>Výběr platformy</a:t>
            </a:r>
          </a:p>
          <a:p>
            <a:pPr lvl="1" algn="just">
              <a:spcBef>
                <a:spcPts val="600"/>
              </a:spcBef>
            </a:pPr>
            <a:r>
              <a:rPr lang="cs-CZ" sz="3000" dirty="0"/>
              <a:t>Dodání NIS „Zlatokop“ s integrační platformou vs. Dodání běžného NIS</a:t>
            </a:r>
            <a:endParaRPr lang="cs-CZ" sz="3000" b="0" dirty="0"/>
          </a:p>
          <a:p>
            <a:pPr algn="just">
              <a:spcBef>
                <a:spcPts val="2400"/>
              </a:spcBef>
            </a:pPr>
            <a:r>
              <a:rPr lang="cs-CZ" sz="3400" b="0" dirty="0"/>
              <a:t>Provedení </a:t>
            </a:r>
            <a:r>
              <a:rPr lang="cs-CZ" sz="3400" b="0" dirty="0" err="1"/>
              <a:t>cost</a:t>
            </a:r>
            <a:r>
              <a:rPr lang="cs-CZ" sz="3400" b="0" dirty="0"/>
              <a:t>-benefit analýzy nemůže nahradit provedení řádného zadávacího řízení</a:t>
            </a:r>
          </a:p>
        </p:txBody>
      </p:sp>
    </p:spTree>
    <p:extLst>
      <p:ext uri="{BB962C8B-B14F-4D97-AF65-F5344CB8AC3E}">
        <p14:creationId xmlns:p14="http://schemas.microsoft.com/office/powerpoint/2010/main" val="1033639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R0166/2020 (Nemocnice Pardubického kraje) a 30 </a:t>
            </a:r>
            <a:r>
              <a:rPr lang="cs-CZ" dirty="0" err="1">
                <a:latin typeface="+mj-lt"/>
                <a:cs typeface="Calibri" panose="020F0502020204030204" pitchFamily="34" charset="0"/>
              </a:rPr>
              <a:t>Af</a:t>
            </a:r>
            <a:r>
              <a:rPr lang="cs-CZ" dirty="0">
                <a:latin typeface="+mj-lt"/>
                <a:cs typeface="Calibri" panose="020F0502020204030204" pitchFamily="34" charset="0"/>
              </a:rPr>
              <a:t> 66/2020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000"/>
              </a:spcBef>
            </a:pPr>
            <a:r>
              <a:rPr lang="cs-CZ" sz="3400" b="0" dirty="0"/>
              <a:t>Jednotný klinický informační systém KIS NPK; Předmět plnění: zhotovení, respektive dodání licencí Jednotného klinického informačního systému KIS NPK a jeho provozování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Účastník řízení byl povinen vypracovat vzorek systému, mj. znázornění poranění na schématu těla a poté konkrétních invazních prostředků (katetr, drén)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Navrhovatel ukázal část na těle, část pouze na srdci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Předseda Úřadu konstatoval, že prezentaci na schématu těla je nutné chápat jako postavu, o opaku nic nevypovídá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Výklad požadavků na prezentaci vzorků má být prost složitých úvah, které předkládal navrhovatel</a:t>
            </a:r>
          </a:p>
        </p:txBody>
      </p:sp>
    </p:spTree>
    <p:extLst>
      <p:ext uri="{BB962C8B-B14F-4D97-AF65-F5344CB8AC3E}">
        <p14:creationId xmlns:p14="http://schemas.microsoft.com/office/powerpoint/2010/main" val="3643053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5026</TotalTime>
  <Words>1379</Words>
  <Application>Microsoft Office PowerPoint</Application>
  <PresentationFormat>Vlastní</PresentationFormat>
  <Paragraphs>139</Paragraphs>
  <Slides>19</Slides>
  <Notes>19</Notes>
  <HiddenSlides>14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</dc:creator>
  <cp:lastModifiedBy>Rothová Lucie</cp:lastModifiedBy>
  <cp:revision>179</cp:revision>
  <dcterms:created xsi:type="dcterms:W3CDTF">2017-06-29T14:32:04Z</dcterms:created>
  <dcterms:modified xsi:type="dcterms:W3CDTF">2023-09-18T06:13:54Z</dcterms:modified>
</cp:coreProperties>
</file>